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sldIdLst>
    <p:sldId id="256" r:id="rId2"/>
  </p:sldIdLst>
  <p:sldSz cx="9906000" cy="6858000" type="A4"/>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EC630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p:cViewPr>
        <p:scale>
          <a:sx n="100" d="100"/>
          <a:sy n="100" d="100"/>
        </p:scale>
        <p:origin x="-784" y="-368"/>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742950" y="2130426"/>
            <a:ext cx="84201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FF6AFF2-0D23-49B9-82A1-A81B640846DF}" type="datetimeFigureOut">
              <a:rPr lang="it-IT" smtClean="0"/>
              <a:pPr/>
              <a:t>5/15/14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C23C3E-9024-4630-A700-B8FB4F1400C7}" type="slidenum">
              <a:rPr lang="it-IT" smtClean="0"/>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FF6AFF2-0D23-49B9-82A1-A81B640846DF}" type="datetimeFigureOut">
              <a:rPr lang="it-IT" smtClean="0"/>
              <a:pPr/>
              <a:t>5/15/14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C23C3E-9024-4630-A700-B8FB4F1400C7}" type="slidenum">
              <a:rPr lang="it-IT" smtClean="0"/>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181850" y="274639"/>
            <a:ext cx="222885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95300" y="274639"/>
            <a:ext cx="652145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FF6AFF2-0D23-49B9-82A1-A81B640846DF}" type="datetimeFigureOut">
              <a:rPr lang="it-IT" smtClean="0"/>
              <a:pPr/>
              <a:t>5/15/14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C23C3E-9024-4630-A700-B8FB4F1400C7}" type="slidenum">
              <a:rPr lang="it-IT" smtClean="0"/>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FF6AFF2-0D23-49B9-82A1-A81B640846DF}" type="datetimeFigureOut">
              <a:rPr lang="it-IT" smtClean="0"/>
              <a:pPr/>
              <a:t>5/15/14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C23C3E-9024-4630-A700-B8FB4F1400C7}" type="slidenum">
              <a:rPr lang="it-IT" smtClean="0"/>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82506" y="4406901"/>
            <a:ext cx="84201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FF6AFF2-0D23-49B9-82A1-A81B640846DF}" type="datetimeFigureOut">
              <a:rPr lang="it-IT" smtClean="0"/>
              <a:pPr/>
              <a:t>5/15/14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BC23C3E-9024-4630-A700-B8FB4F1400C7}" type="slidenum">
              <a:rPr lang="it-IT" smtClean="0"/>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FF6AFF2-0D23-49B9-82A1-A81B640846DF}" type="datetimeFigureOut">
              <a:rPr lang="it-IT" smtClean="0"/>
              <a:pPr/>
              <a:t>5/15/14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BC23C3E-9024-4630-A700-B8FB4F1400C7}" type="slidenum">
              <a:rPr lang="it-IT" smtClean="0"/>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FF6AFF2-0D23-49B9-82A1-A81B640846DF}" type="datetimeFigureOut">
              <a:rPr lang="it-IT" smtClean="0"/>
              <a:pPr/>
              <a:t>5/15/14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BC23C3E-9024-4630-A700-B8FB4F1400C7}" type="slidenum">
              <a:rPr lang="it-IT" smtClean="0"/>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FF6AFF2-0D23-49B9-82A1-A81B640846DF}" type="datetimeFigureOut">
              <a:rPr lang="it-IT" smtClean="0"/>
              <a:pPr/>
              <a:t>5/15/14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BC23C3E-9024-4630-A700-B8FB4F1400C7}" type="slidenum">
              <a:rPr lang="it-IT" smtClean="0"/>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FF6AFF2-0D23-49B9-82A1-A81B640846DF}" type="datetimeFigureOut">
              <a:rPr lang="it-IT" smtClean="0"/>
              <a:pPr/>
              <a:t>5/15/14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BC23C3E-9024-4630-A700-B8FB4F1400C7}" type="slidenum">
              <a:rPr lang="it-IT" smtClean="0"/>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95300" y="273050"/>
            <a:ext cx="3259006"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FF6AFF2-0D23-49B9-82A1-A81B640846DF}" type="datetimeFigureOut">
              <a:rPr lang="it-IT" smtClean="0"/>
              <a:pPr/>
              <a:t>5/15/14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BC23C3E-9024-4630-A700-B8FB4F1400C7}" type="slidenum">
              <a:rPr lang="it-IT" smtClean="0"/>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941645" y="4800600"/>
            <a:ext cx="59436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FF6AFF2-0D23-49B9-82A1-A81B640846DF}" type="datetimeFigureOut">
              <a:rPr lang="it-IT" smtClean="0"/>
              <a:pPr/>
              <a:t>5/15/14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BC23C3E-9024-4630-A700-B8FB4F1400C7}" type="slidenum">
              <a:rPr lang="it-IT" smtClean="0"/>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F6AFF2-0D23-49B9-82A1-A81B640846DF}" type="datetimeFigureOut">
              <a:rPr lang="it-IT" smtClean="0"/>
              <a:pPr/>
              <a:t>5/15/14</a:t>
            </a:fld>
            <a:endParaRPr lang="it-IT"/>
          </a:p>
        </p:txBody>
      </p:sp>
      <p:sp>
        <p:nvSpPr>
          <p:cNvPr id="5" name="Segnaposto piè di pagina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C23C3E-9024-4630-A700-B8FB4F1400C7}" type="slidenum">
              <a:rPr lang="it-IT" smtClean="0"/>
              <a:pPr/>
              <a:t>‹#›</a:t>
            </a:fld>
            <a:endParaRPr lang="it-IT"/>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5" Type="http://schemas.openxmlformats.org/officeDocument/2006/relationships/image" Target="../media/image4.jpeg"/><Relationship Id="rId6" Type="http://schemas.openxmlformats.org/officeDocument/2006/relationships/image" Target="../media/image5.png"/><Relationship Id="rId7" Type="http://schemas.openxmlformats.org/officeDocument/2006/relationships/hyperlink" Target="http://defrus.sggw.pl/" TargetMode="External"/><Relationship Id="rId8" Type="http://schemas.openxmlformats.org/officeDocument/2006/relationships/image" Target="../media/image6.png"/><Relationship Id="rId9" Type="http://schemas.openxmlformats.org/officeDocument/2006/relationships/image" Target="../media/image7.jpeg"/><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28464" y="1961738"/>
            <a:ext cx="4694323" cy="2187343"/>
          </a:xfrm>
          <a:prstGeom prst="rect">
            <a:avLst/>
          </a:prstGeom>
          <a:noFill/>
          <a:ln w="9525">
            <a:noFill/>
            <a:miter lim="800000"/>
            <a:headEnd/>
            <a:tailEnd/>
          </a:ln>
        </p:spPr>
      </p:pic>
      <p:sp>
        <p:nvSpPr>
          <p:cNvPr id="5" name="CasellaDiTesto 4"/>
          <p:cNvSpPr txBox="1"/>
          <p:nvPr/>
        </p:nvSpPr>
        <p:spPr>
          <a:xfrm>
            <a:off x="116463" y="404664"/>
            <a:ext cx="4680520" cy="892552"/>
          </a:xfrm>
          <a:prstGeom prst="rect">
            <a:avLst/>
          </a:prstGeom>
          <a:noFill/>
        </p:spPr>
        <p:txBody>
          <a:bodyPr wrap="square" rtlCol="0">
            <a:spAutoFit/>
          </a:bodyPr>
          <a:lstStyle/>
          <a:p>
            <a:r>
              <a:rPr lang="it-IT" sz="2600" dirty="0" smtClean="0">
                <a:solidFill>
                  <a:srgbClr val="EC630E"/>
                </a:solidFill>
                <a:latin typeface="Comic Sans MS" pitchFamily="66" charset="0"/>
              </a:rPr>
              <a:t>DEFRUS WORKSHOP</a:t>
            </a:r>
          </a:p>
          <a:p>
            <a:r>
              <a:rPr lang="it-IT" sz="2600" dirty="0" smtClean="0">
                <a:solidFill>
                  <a:srgbClr val="EC630E"/>
                </a:solidFill>
                <a:latin typeface="Comic Sans MS" pitchFamily="66" charset="0"/>
              </a:rPr>
              <a:t>@ UNIBO</a:t>
            </a:r>
            <a:endParaRPr lang="it-IT" sz="2600" dirty="0">
              <a:solidFill>
                <a:srgbClr val="EC630E"/>
              </a:solidFill>
              <a:latin typeface="Comic Sans MS" pitchFamily="66" charset="0"/>
            </a:endParaRPr>
          </a:p>
        </p:txBody>
      </p:sp>
      <p:sp>
        <p:nvSpPr>
          <p:cNvPr id="6" name="CasellaDiTesto 5"/>
          <p:cNvSpPr txBox="1"/>
          <p:nvPr/>
        </p:nvSpPr>
        <p:spPr>
          <a:xfrm>
            <a:off x="228600" y="1371600"/>
            <a:ext cx="2133600" cy="369332"/>
          </a:xfrm>
          <a:prstGeom prst="rect">
            <a:avLst/>
          </a:prstGeom>
          <a:noFill/>
        </p:spPr>
        <p:txBody>
          <a:bodyPr wrap="square" rtlCol="0">
            <a:spAutoFit/>
          </a:bodyPr>
          <a:lstStyle/>
          <a:p>
            <a:r>
              <a:rPr lang="it-IT" b="1" dirty="0" smtClean="0">
                <a:solidFill>
                  <a:schemeClr val="accent1">
                    <a:lumMod val="75000"/>
                  </a:schemeClr>
                </a:solidFill>
              </a:rPr>
              <a:t>26th MAY 2014</a:t>
            </a:r>
          </a:p>
        </p:txBody>
      </p:sp>
      <p:sp>
        <p:nvSpPr>
          <p:cNvPr id="7" name="CasellaDiTesto 6"/>
          <p:cNvSpPr txBox="1"/>
          <p:nvPr/>
        </p:nvSpPr>
        <p:spPr>
          <a:xfrm>
            <a:off x="2209800" y="1219200"/>
            <a:ext cx="2808312" cy="679160"/>
          </a:xfrm>
          <a:prstGeom prst="rect">
            <a:avLst/>
          </a:prstGeom>
          <a:noFill/>
        </p:spPr>
        <p:txBody>
          <a:bodyPr wrap="square" rtlCol="0">
            <a:spAutoFit/>
          </a:bodyPr>
          <a:lstStyle/>
          <a:p>
            <a:pPr>
              <a:lnSpc>
                <a:spcPct val="120000"/>
              </a:lnSpc>
              <a:spcAft>
                <a:spcPts val="600"/>
              </a:spcAft>
            </a:pPr>
            <a:r>
              <a:rPr lang="it-IT" sz="1400" dirty="0" smtClean="0">
                <a:solidFill>
                  <a:srgbClr val="EC630E"/>
                </a:solidFill>
              </a:rPr>
              <a:t>Campus of Food Science</a:t>
            </a:r>
          </a:p>
          <a:p>
            <a:pPr>
              <a:lnSpc>
                <a:spcPct val="120000"/>
              </a:lnSpc>
              <a:spcAft>
                <a:spcPts val="600"/>
              </a:spcAft>
            </a:pPr>
            <a:r>
              <a:rPr lang="it-IT" sz="1400" dirty="0" smtClean="0">
                <a:solidFill>
                  <a:schemeClr val="accent1">
                    <a:lumMod val="75000"/>
                  </a:schemeClr>
                </a:solidFill>
              </a:rPr>
              <a:t>Piazza </a:t>
            </a:r>
            <a:r>
              <a:rPr lang="it-IT" sz="1400" dirty="0" err="1" smtClean="0">
                <a:solidFill>
                  <a:schemeClr val="accent1">
                    <a:lumMod val="75000"/>
                  </a:schemeClr>
                </a:solidFill>
              </a:rPr>
              <a:t>Goidanich</a:t>
            </a:r>
            <a:r>
              <a:rPr lang="it-IT" sz="1400" dirty="0" smtClean="0">
                <a:solidFill>
                  <a:schemeClr val="accent1">
                    <a:lumMod val="75000"/>
                  </a:schemeClr>
                </a:solidFill>
              </a:rPr>
              <a:t>, 60 - Cesena</a:t>
            </a:r>
          </a:p>
        </p:txBody>
      </p:sp>
      <p:cxnSp>
        <p:nvCxnSpPr>
          <p:cNvPr id="9" name="Connettore 1 8"/>
          <p:cNvCxnSpPr/>
          <p:nvPr/>
        </p:nvCxnSpPr>
        <p:spPr>
          <a:xfrm>
            <a:off x="2057400" y="1371600"/>
            <a:ext cx="0" cy="432048"/>
          </a:xfrm>
          <a:prstGeom prst="line">
            <a:avLst/>
          </a:prstGeom>
          <a:ln>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1027" name="Picture 3" descr="C:\Users\Giulia\Desktop\Logo Firma POR_FESR_ITA.jpeg"/>
          <p:cNvPicPr>
            <a:picLocks noChangeAspect="1" noChangeArrowheads="1"/>
          </p:cNvPicPr>
          <p:nvPr/>
        </p:nvPicPr>
        <p:blipFill>
          <a:blip r:embed="rId3" cstate="print"/>
          <a:srcRect/>
          <a:stretch>
            <a:fillRect/>
          </a:stretch>
        </p:blipFill>
        <p:spPr bwMode="auto">
          <a:xfrm>
            <a:off x="3581400" y="0"/>
            <a:ext cx="1236608" cy="410592"/>
          </a:xfrm>
          <a:prstGeom prst="rect">
            <a:avLst/>
          </a:prstGeom>
          <a:noFill/>
        </p:spPr>
      </p:pic>
      <p:pic>
        <p:nvPicPr>
          <p:cNvPr id="1028" name="Picture 4" descr="C:\Users\Giulia\Desktop\Logo Piattaforma Agroalimentare_ITA.png"/>
          <p:cNvPicPr>
            <a:picLocks noChangeAspect="1" noChangeArrowheads="1"/>
          </p:cNvPicPr>
          <p:nvPr/>
        </p:nvPicPr>
        <p:blipFill>
          <a:blip r:embed="rId4" cstate="print"/>
          <a:srcRect/>
          <a:stretch>
            <a:fillRect/>
          </a:stretch>
        </p:blipFill>
        <p:spPr bwMode="auto">
          <a:xfrm>
            <a:off x="1447800" y="136966"/>
            <a:ext cx="2055024" cy="244034"/>
          </a:xfrm>
          <a:prstGeom prst="rect">
            <a:avLst/>
          </a:prstGeom>
          <a:noFill/>
        </p:spPr>
      </p:pic>
      <p:pic>
        <p:nvPicPr>
          <p:cNvPr id="1029" name="Picture 5" descr="C:\Users\Giulia\Desktop\logo rete alta tecnologia ok.jpeg"/>
          <p:cNvPicPr>
            <a:picLocks noChangeAspect="1" noChangeArrowheads="1"/>
          </p:cNvPicPr>
          <p:nvPr/>
        </p:nvPicPr>
        <p:blipFill>
          <a:blip r:embed="rId5" cstate="print"/>
          <a:srcRect/>
          <a:stretch>
            <a:fillRect/>
          </a:stretch>
        </p:blipFill>
        <p:spPr bwMode="auto">
          <a:xfrm>
            <a:off x="0" y="152400"/>
            <a:ext cx="1436462" cy="204766"/>
          </a:xfrm>
          <a:prstGeom prst="rect">
            <a:avLst/>
          </a:prstGeom>
          <a:noFill/>
        </p:spPr>
      </p:pic>
      <p:sp>
        <p:nvSpPr>
          <p:cNvPr id="14" name="CasellaDiTesto 13"/>
          <p:cNvSpPr txBox="1"/>
          <p:nvPr/>
        </p:nvSpPr>
        <p:spPr>
          <a:xfrm>
            <a:off x="56456" y="4038600"/>
            <a:ext cx="4680520" cy="2246769"/>
          </a:xfrm>
          <a:prstGeom prst="rect">
            <a:avLst/>
          </a:prstGeom>
          <a:solidFill>
            <a:srgbClr val="EC630E"/>
          </a:solidFill>
        </p:spPr>
        <p:txBody>
          <a:bodyPr wrap="square" rtlCol="0">
            <a:spAutoFit/>
          </a:bodyPr>
          <a:lstStyle/>
          <a:p>
            <a:pPr algn="just"/>
            <a:r>
              <a:rPr lang="it-IT" sz="1400" b="1" dirty="0">
                <a:solidFill>
                  <a:schemeClr val="bg1"/>
                </a:solidFill>
              </a:rPr>
              <a:t>In the context of the visit of the Russian delegation of Food Scientists, partners of the EU Tempus DEFRUS project, the Department of Agriculture and Food Science and Technology and the Interdepartmental Centre of AGRIFOOD Industrial Research are pleased to organize a workshop where Russian partners and University of Bologna scientists will exchange own experiences on the developments in </a:t>
            </a:r>
            <a:r>
              <a:rPr lang="it-IT" sz="1400" b="1" dirty="0" err="1" smtClean="0">
                <a:solidFill>
                  <a:schemeClr val="bg1"/>
                </a:solidFill>
              </a:rPr>
              <a:t>studies</a:t>
            </a:r>
            <a:r>
              <a:rPr lang="it-IT" sz="1400" b="1" dirty="0" smtClean="0">
                <a:solidFill>
                  <a:schemeClr val="bg1"/>
                </a:solidFill>
              </a:rPr>
              <a:t> </a:t>
            </a:r>
            <a:r>
              <a:rPr lang="it-IT" sz="1400" b="1" dirty="0">
                <a:solidFill>
                  <a:schemeClr val="bg1"/>
                </a:solidFill>
              </a:rPr>
              <a:t>and research in the Food area. </a:t>
            </a:r>
            <a:endParaRPr lang="it-IT" sz="1400" b="1" dirty="0" smtClean="0">
              <a:solidFill>
                <a:schemeClr val="bg1"/>
              </a:solidFill>
            </a:endParaRPr>
          </a:p>
        </p:txBody>
      </p:sp>
      <p:sp>
        <p:nvSpPr>
          <p:cNvPr id="16" name="CasellaDiTesto 15"/>
          <p:cNvSpPr txBox="1"/>
          <p:nvPr/>
        </p:nvSpPr>
        <p:spPr>
          <a:xfrm>
            <a:off x="4876800" y="1"/>
            <a:ext cx="5029200" cy="6929845"/>
          </a:xfrm>
          <a:prstGeom prst="rect">
            <a:avLst/>
          </a:prstGeom>
          <a:solidFill>
            <a:schemeClr val="tx2">
              <a:lumMod val="75000"/>
            </a:schemeClr>
          </a:solidFill>
        </p:spPr>
        <p:txBody>
          <a:bodyPr wrap="square" rtlCol="0">
            <a:spAutoFit/>
          </a:bodyPr>
          <a:lstStyle/>
          <a:p>
            <a:pPr algn="ctr"/>
            <a:r>
              <a:rPr lang="pt-PT" sz="1600" b="1" dirty="0" smtClean="0">
                <a:solidFill>
                  <a:srgbClr val="EC630E"/>
                </a:solidFill>
                <a:latin typeface="Comic Sans MS" pitchFamily="66" charset="0"/>
              </a:rPr>
              <a:t>Qualification Frameworks in the field of the Food Science and Technology Education and Research</a:t>
            </a:r>
          </a:p>
          <a:p>
            <a:r>
              <a:rPr lang="it-IT" sz="1400" b="1" dirty="0">
                <a:solidFill>
                  <a:srgbClr val="EC630E"/>
                </a:solidFill>
              </a:rPr>
              <a:t>PROGRAMME</a:t>
            </a:r>
            <a:endParaRPr lang="it-IT" sz="1400" dirty="0">
              <a:solidFill>
                <a:srgbClr val="EC630E"/>
              </a:solidFill>
            </a:endParaRPr>
          </a:p>
          <a:p>
            <a:endParaRPr lang="it-IT" sz="800" dirty="0" smtClean="0"/>
          </a:p>
          <a:p>
            <a:pPr lvl="0">
              <a:lnSpc>
                <a:spcPct val="95000"/>
              </a:lnSpc>
              <a:spcAft>
                <a:spcPts val="600"/>
              </a:spcAft>
              <a:buFont typeface="Arial" pitchFamily="34" charset="0"/>
              <a:buChar char="•"/>
            </a:pPr>
            <a:r>
              <a:rPr lang="it-IT" sz="1400" b="1" i="1" dirty="0" smtClean="0">
                <a:solidFill>
                  <a:schemeClr val="bg1"/>
                </a:solidFill>
              </a:rPr>
              <a:t> 9.30-</a:t>
            </a:r>
            <a:r>
              <a:rPr lang="it-IT" sz="1400" b="1" i="1" dirty="0">
                <a:solidFill>
                  <a:schemeClr val="bg1"/>
                </a:solidFill>
              </a:rPr>
              <a:t>10:00: </a:t>
            </a:r>
            <a:r>
              <a:rPr lang="it-IT" sz="1400" dirty="0">
                <a:solidFill>
                  <a:schemeClr val="bg1"/>
                </a:solidFill>
              </a:rPr>
              <a:t>PARTICIPANTS REGISTRATION</a:t>
            </a:r>
            <a:endParaRPr lang="it-IT" sz="1400" dirty="0" smtClean="0">
              <a:solidFill>
                <a:schemeClr val="bg1"/>
              </a:solidFill>
            </a:endParaRPr>
          </a:p>
          <a:p>
            <a:pPr lvl="0">
              <a:lnSpc>
                <a:spcPct val="95000"/>
              </a:lnSpc>
              <a:spcAft>
                <a:spcPts val="600"/>
              </a:spcAft>
              <a:buFont typeface="Arial" pitchFamily="34" charset="0"/>
              <a:buChar char="•"/>
            </a:pPr>
            <a:r>
              <a:rPr lang="it-IT" sz="1400" b="1" i="1" dirty="0">
                <a:solidFill>
                  <a:schemeClr val="bg1"/>
                </a:solidFill>
              </a:rPr>
              <a:t> 10:00: </a:t>
            </a:r>
            <a:r>
              <a:rPr lang="it-IT" sz="1400" dirty="0">
                <a:solidFill>
                  <a:schemeClr val="bg1"/>
                </a:solidFill>
              </a:rPr>
              <a:t>INTRODUCTION AND WELCOME (Prof. Claudio Cavani, DISTAL representative; </a:t>
            </a:r>
            <a:r>
              <a:rPr lang="it-IT" sz="1400" dirty="0" smtClean="0">
                <a:solidFill>
                  <a:schemeClr val="bg1"/>
                </a:solidFill>
              </a:rPr>
              <a:t>Prof. Marco Dalla Rosa, </a:t>
            </a:r>
            <a:r>
              <a:rPr lang="it-IT" sz="1400" dirty="0">
                <a:solidFill>
                  <a:schemeClr val="bg1"/>
                </a:solidFill>
              </a:rPr>
              <a:t>CIRI </a:t>
            </a:r>
            <a:r>
              <a:rPr lang="it-IT" sz="1400" dirty="0" smtClean="0">
                <a:solidFill>
                  <a:schemeClr val="bg1"/>
                </a:solidFill>
              </a:rPr>
              <a:t>Agrifood Director)</a:t>
            </a:r>
          </a:p>
          <a:p>
            <a:pPr>
              <a:lnSpc>
                <a:spcPct val="95000"/>
              </a:lnSpc>
              <a:spcAft>
                <a:spcPts val="600"/>
              </a:spcAft>
              <a:buFont typeface="Arial" pitchFamily="34" charset="0"/>
              <a:buChar char="•"/>
            </a:pPr>
            <a:r>
              <a:rPr lang="it-IT" sz="1400" b="1" i="1" dirty="0" smtClean="0">
                <a:solidFill>
                  <a:schemeClr val="bg1"/>
                </a:solidFill>
              </a:rPr>
              <a:t> </a:t>
            </a:r>
            <a:r>
              <a:rPr lang="it-IT" sz="1400" b="1" i="1" dirty="0">
                <a:solidFill>
                  <a:schemeClr val="bg1"/>
                </a:solidFill>
              </a:rPr>
              <a:t>10:30: </a:t>
            </a:r>
            <a:r>
              <a:rPr lang="it-IT" sz="1400" dirty="0" smtClean="0">
                <a:solidFill>
                  <a:schemeClr val="bg1"/>
                </a:solidFill>
              </a:rPr>
              <a:t>University of Bologna Teaching System (</a:t>
            </a:r>
            <a:r>
              <a:rPr lang="en-US" sz="1400" smtClean="0">
                <a:solidFill>
                  <a:schemeClr val="bg1"/>
                </a:solidFill>
              </a:rPr>
              <a:t>Dott.ssa Mariadele Di Blasio</a:t>
            </a:r>
            <a:r>
              <a:rPr lang="it-IT" sz="1400" dirty="0" smtClean="0">
                <a:solidFill>
                  <a:schemeClr val="bg1"/>
                </a:solidFill>
              </a:rPr>
              <a:t>, UNIBO) </a:t>
            </a:r>
            <a:endParaRPr lang="it-IT" sz="1400" b="1" dirty="0">
              <a:solidFill>
                <a:schemeClr val="bg1"/>
              </a:solidFill>
            </a:endParaRPr>
          </a:p>
          <a:p>
            <a:pPr lvl="0">
              <a:lnSpc>
                <a:spcPct val="95000"/>
              </a:lnSpc>
              <a:spcAft>
                <a:spcPts val="600"/>
              </a:spcAft>
              <a:buFont typeface="Arial" pitchFamily="34" charset="0"/>
              <a:buChar char="•"/>
            </a:pPr>
            <a:r>
              <a:rPr lang="it-IT" sz="1400" b="1" i="1" dirty="0" smtClean="0">
                <a:solidFill>
                  <a:schemeClr val="bg1"/>
                </a:solidFill>
              </a:rPr>
              <a:t> </a:t>
            </a:r>
            <a:r>
              <a:rPr lang="it-IT" sz="1400" b="1" i="1" dirty="0">
                <a:solidFill>
                  <a:schemeClr val="bg1"/>
                </a:solidFill>
              </a:rPr>
              <a:t>11:00: Visit to DISTAL and CIRI Agrifood laboratories </a:t>
            </a:r>
            <a:endParaRPr lang="it-IT" sz="1400" dirty="0" smtClean="0">
              <a:solidFill>
                <a:schemeClr val="bg1"/>
              </a:solidFill>
            </a:endParaRPr>
          </a:p>
          <a:p>
            <a:pPr lvl="0">
              <a:lnSpc>
                <a:spcPct val="95000"/>
              </a:lnSpc>
              <a:spcAft>
                <a:spcPts val="600"/>
              </a:spcAft>
              <a:buFont typeface="Arial" pitchFamily="34" charset="0"/>
              <a:buChar char="•"/>
            </a:pPr>
            <a:r>
              <a:rPr lang="it-IT" sz="1400" b="1" i="1" dirty="0" smtClean="0">
                <a:solidFill>
                  <a:schemeClr val="bg1"/>
                </a:solidFill>
              </a:rPr>
              <a:t> </a:t>
            </a:r>
            <a:r>
              <a:rPr lang="it-IT" sz="1400" b="1" i="1" dirty="0">
                <a:solidFill>
                  <a:schemeClr val="bg1"/>
                </a:solidFill>
              </a:rPr>
              <a:t>13:00: Lunch </a:t>
            </a:r>
            <a:endParaRPr lang="it-IT" sz="1400" dirty="0" smtClean="0">
              <a:solidFill>
                <a:schemeClr val="bg1"/>
              </a:solidFill>
            </a:endParaRPr>
          </a:p>
          <a:p>
            <a:pPr lvl="0">
              <a:lnSpc>
                <a:spcPct val="95000"/>
              </a:lnSpc>
              <a:spcAft>
                <a:spcPts val="600"/>
              </a:spcAft>
              <a:buFont typeface="Arial" pitchFamily="34" charset="0"/>
              <a:buChar char="•"/>
            </a:pPr>
            <a:r>
              <a:rPr lang="it-IT" sz="1400" b="1" i="1" dirty="0" smtClean="0">
                <a:solidFill>
                  <a:schemeClr val="bg1"/>
                </a:solidFill>
              </a:rPr>
              <a:t> </a:t>
            </a:r>
            <a:r>
              <a:rPr lang="it-IT" sz="1400" b="1" i="1" dirty="0">
                <a:solidFill>
                  <a:schemeClr val="bg1"/>
                </a:solidFill>
              </a:rPr>
              <a:t>14:30: </a:t>
            </a:r>
            <a:r>
              <a:rPr lang="it-IT" sz="1400" dirty="0">
                <a:solidFill>
                  <a:schemeClr val="bg1"/>
                </a:solidFill>
              </a:rPr>
              <a:t>Tempus DEFRUS project. Results and fallouts in the Russian Educational system. </a:t>
            </a:r>
            <a:r>
              <a:rPr lang="it-IT" sz="1400" b="1" dirty="0" smtClean="0">
                <a:solidFill>
                  <a:schemeClr val="bg1"/>
                </a:solidFill>
              </a:rPr>
              <a:t>Prof. Valery Matison, MGUPP</a:t>
            </a:r>
          </a:p>
          <a:p>
            <a:pPr lvl="0">
              <a:lnSpc>
                <a:spcPct val="95000"/>
              </a:lnSpc>
              <a:spcAft>
                <a:spcPts val="600"/>
              </a:spcAft>
              <a:buFont typeface="Arial" pitchFamily="34" charset="0"/>
              <a:buChar char="•"/>
            </a:pPr>
            <a:r>
              <a:rPr lang="it-IT" sz="1400" b="1" i="1" dirty="0" smtClean="0">
                <a:solidFill>
                  <a:schemeClr val="bg1"/>
                </a:solidFill>
              </a:rPr>
              <a:t> </a:t>
            </a:r>
            <a:r>
              <a:rPr lang="it-IT" sz="1400" b="1" i="1" dirty="0">
                <a:solidFill>
                  <a:schemeClr val="bg1"/>
                </a:solidFill>
              </a:rPr>
              <a:t>15:00</a:t>
            </a:r>
            <a:r>
              <a:rPr lang="it-IT" sz="1400" b="1" i="1" dirty="0" smtClean="0">
                <a:solidFill>
                  <a:schemeClr val="bg1"/>
                </a:solidFill>
              </a:rPr>
              <a:t>: </a:t>
            </a:r>
            <a:r>
              <a:rPr lang="it-IT" sz="1400" b="1" i="1" dirty="0">
                <a:solidFill>
                  <a:schemeClr val="bg1"/>
                </a:solidFill>
              </a:rPr>
              <a:t>Russian Partners Presentation:  </a:t>
            </a:r>
            <a:r>
              <a:rPr lang="it-IT" sz="1200" i="1" dirty="0">
                <a:solidFill>
                  <a:schemeClr val="bg1"/>
                </a:solidFill>
              </a:rPr>
              <a:t>Moscow State University of Food Production; Far Eastern Federal University, Vladivostok; Omsk State Agrarian University; Kemerovo Technological Institute of </a:t>
            </a:r>
            <a:r>
              <a:rPr lang="it-IT" sz="1200" i="1" dirty="0" err="1">
                <a:solidFill>
                  <a:schemeClr val="bg1"/>
                </a:solidFill>
              </a:rPr>
              <a:t>Food</a:t>
            </a:r>
            <a:r>
              <a:rPr lang="it-IT" sz="1200" i="1" dirty="0">
                <a:solidFill>
                  <a:schemeClr val="bg1"/>
                </a:solidFill>
              </a:rPr>
              <a:t> </a:t>
            </a:r>
            <a:r>
              <a:rPr lang="it-IT" sz="1200" i="1" dirty="0" err="1" smtClean="0">
                <a:solidFill>
                  <a:schemeClr val="bg1"/>
                </a:solidFill>
              </a:rPr>
              <a:t>Industry</a:t>
            </a:r>
            <a:r>
              <a:rPr lang="it-IT" sz="1200" i="1" dirty="0" smtClean="0">
                <a:solidFill>
                  <a:schemeClr val="bg1"/>
                </a:solidFill>
              </a:rPr>
              <a:t>; </a:t>
            </a:r>
            <a:r>
              <a:rPr lang="it-IT" sz="1200" i="1" dirty="0" err="1" smtClean="0">
                <a:solidFill>
                  <a:schemeClr val="bg1"/>
                </a:solidFill>
              </a:rPr>
              <a:t>Saratov</a:t>
            </a:r>
            <a:r>
              <a:rPr lang="it-IT" sz="1200" i="1" dirty="0" smtClean="0">
                <a:solidFill>
                  <a:schemeClr val="bg1"/>
                </a:solidFill>
              </a:rPr>
              <a:t> </a:t>
            </a:r>
            <a:r>
              <a:rPr lang="it-IT" sz="1200" i="1" dirty="0">
                <a:solidFill>
                  <a:schemeClr val="bg1"/>
                </a:solidFill>
              </a:rPr>
              <a:t>State </a:t>
            </a:r>
            <a:r>
              <a:rPr lang="it-IT" sz="1200" i="1" dirty="0" err="1">
                <a:solidFill>
                  <a:schemeClr val="bg1"/>
                </a:solidFill>
              </a:rPr>
              <a:t>Agrarian</a:t>
            </a:r>
            <a:r>
              <a:rPr lang="it-IT" sz="1200" i="1" dirty="0">
                <a:solidFill>
                  <a:schemeClr val="bg1"/>
                </a:solidFill>
              </a:rPr>
              <a:t> </a:t>
            </a:r>
            <a:r>
              <a:rPr lang="it-IT" sz="1200" i="1" dirty="0" err="1" smtClean="0">
                <a:solidFill>
                  <a:schemeClr val="bg1"/>
                </a:solidFill>
              </a:rPr>
              <a:t>University</a:t>
            </a:r>
            <a:r>
              <a:rPr lang="it-IT" sz="1200" i="1" dirty="0" smtClean="0">
                <a:solidFill>
                  <a:schemeClr val="bg1"/>
                </a:solidFill>
              </a:rPr>
              <a:t>;  </a:t>
            </a:r>
            <a:r>
              <a:rPr lang="it-IT" sz="1200" i="1" dirty="0">
                <a:solidFill>
                  <a:schemeClr val="bg1"/>
                </a:solidFill>
              </a:rPr>
              <a:t>St. Petersburg National Research University </a:t>
            </a:r>
            <a:endParaRPr lang="it-IT" sz="1200" dirty="0" smtClean="0">
              <a:solidFill>
                <a:schemeClr val="bg1"/>
              </a:solidFill>
            </a:endParaRPr>
          </a:p>
          <a:p>
            <a:pPr>
              <a:lnSpc>
                <a:spcPct val="95000"/>
              </a:lnSpc>
              <a:spcAft>
                <a:spcPts val="600"/>
              </a:spcAft>
              <a:buFont typeface="Arial" pitchFamily="34" charset="0"/>
              <a:buChar char="•"/>
            </a:pPr>
            <a:r>
              <a:rPr lang="it-IT" sz="1400" b="1" i="1" dirty="0">
                <a:solidFill>
                  <a:schemeClr val="bg1"/>
                </a:solidFill>
              </a:rPr>
              <a:t> 15.30:</a:t>
            </a:r>
            <a:r>
              <a:rPr lang="it-IT" sz="1400" dirty="0">
                <a:solidFill>
                  <a:schemeClr val="bg1"/>
                </a:solidFill>
              </a:rPr>
              <a:t>The Teaching evaluation system in the Qualification Framework University Italian Environment. </a:t>
            </a:r>
            <a:r>
              <a:rPr lang="it-IT" sz="1400" b="1" dirty="0">
                <a:solidFill>
                  <a:schemeClr val="bg1"/>
                </a:solidFill>
              </a:rPr>
              <a:t>Prof. Maria F. Caboni</a:t>
            </a:r>
            <a:r>
              <a:rPr lang="it-IT" sz="1400" dirty="0">
                <a:solidFill>
                  <a:schemeClr val="bg1"/>
                </a:solidFill>
              </a:rPr>
              <a:t>, FS&amp;T courses coordinator </a:t>
            </a:r>
            <a:r>
              <a:rPr lang="it-IT" sz="1200" dirty="0">
                <a:solidFill>
                  <a:schemeClr val="bg1"/>
                </a:solidFill>
              </a:rPr>
              <a:t>@UNIBO</a:t>
            </a:r>
            <a:endParaRPr lang="it-IT" sz="1400" dirty="0" smtClean="0">
              <a:solidFill>
                <a:schemeClr val="bg1"/>
              </a:solidFill>
            </a:endParaRPr>
          </a:p>
          <a:p>
            <a:pPr>
              <a:lnSpc>
                <a:spcPct val="95000"/>
              </a:lnSpc>
              <a:spcAft>
                <a:spcPts val="600"/>
              </a:spcAft>
              <a:buFont typeface="Arial" pitchFamily="34" charset="0"/>
              <a:buChar char="•"/>
            </a:pPr>
            <a:r>
              <a:rPr lang="it-IT" sz="1400" b="1" i="1" dirty="0">
                <a:solidFill>
                  <a:schemeClr val="bg1"/>
                </a:solidFill>
              </a:rPr>
              <a:t> 16:30:</a:t>
            </a:r>
            <a:r>
              <a:rPr lang="it-IT" sz="1200" b="1" i="1" dirty="0">
                <a:solidFill>
                  <a:schemeClr val="bg1"/>
                </a:solidFill>
              </a:rPr>
              <a:t>Coffee break</a:t>
            </a:r>
            <a:endParaRPr lang="it-IT" sz="1200" dirty="0">
              <a:solidFill>
                <a:schemeClr val="bg1"/>
              </a:solidFill>
            </a:endParaRPr>
          </a:p>
          <a:p>
            <a:pPr lvl="0">
              <a:lnSpc>
                <a:spcPct val="95000"/>
              </a:lnSpc>
              <a:spcAft>
                <a:spcPts val="600"/>
              </a:spcAft>
              <a:buFont typeface="Arial" pitchFamily="34" charset="0"/>
              <a:buChar char="•"/>
            </a:pPr>
            <a:r>
              <a:rPr lang="it-IT" sz="1400" b="1" i="1" cap="all" dirty="0">
                <a:solidFill>
                  <a:schemeClr val="bg1"/>
                </a:solidFill>
              </a:rPr>
              <a:t>17:00: </a:t>
            </a:r>
            <a:r>
              <a:rPr lang="it-IT" sz="1400" i="1" dirty="0">
                <a:solidFill>
                  <a:schemeClr val="bg1"/>
                </a:solidFill>
              </a:rPr>
              <a:t>The Bologna Process application and the Qualification of the Food Professionals in Italy</a:t>
            </a:r>
            <a:r>
              <a:rPr lang="it-IT" sz="1400" b="1" i="1" dirty="0">
                <a:solidFill>
                  <a:schemeClr val="bg1"/>
                </a:solidFill>
              </a:rPr>
              <a:t>. Prof. Marco Dalla Rosa, UNIBO DEFRUS contact person.</a:t>
            </a:r>
          </a:p>
          <a:p>
            <a:pPr lvl="0">
              <a:lnSpc>
                <a:spcPct val="95000"/>
              </a:lnSpc>
              <a:spcAft>
                <a:spcPts val="600"/>
              </a:spcAft>
              <a:buFont typeface="Arial" pitchFamily="34" charset="0"/>
              <a:buChar char="•"/>
            </a:pPr>
            <a:r>
              <a:rPr lang="it-IT" sz="1400" b="1" i="1" dirty="0" smtClean="0">
                <a:solidFill>
                  <a:schemeClr val="bg1"/>
                </a:solidFill>
              </a:rPr>
              <a:t>18:00: </a:t>
            </a:r>
            <a:r>
              <a:rPr lang="it-IT" sz="1400" b="1" i="1" dirty="0" err="1" smtClean="0">
                <a:solidFill>
                  <a:schemeClr val="bg1"/>
                </a:solidFill>
              </a:rPr>
              <a:t>Questions</a:t>
            </a:r>
            <a:r>
              <a:rPr lang="it-IT" sz="1400" b="1" i="1" dirty="0" smtClean="0">
                <a:solidFill>
                  <a:schemeClr val="bg1"/>
                </a:solidFill>
              </a:rPr>
              <a:t> &amp; Answers</a:t>
            </a:r>
          </a:p>
          <a:p>
            <a:pPr lvl="0">
              <a:lnSpc>
                <a:spcPct val="95000"/>
              </a:lnSpc>
              <a:spcAft>
                <a:spcPts val="600"/>
              </a:spcAft>
              <a:buFont typeface="Arial" pitchFamily="34" charset="0"/>
              <a:buChar char="•"/>
            </a:pPr>
            <a:r>
              <a:rPr lang="it-IT" sz="1400" b="1" i="1" dirty="0" smtClean="0">
                <a:solidFill>
                  <a:schemeClr val="bg1"/>
                </a:solidFill>
              </a:rPr>
              <a:t>18:30: </a:t>
            </a:r>
            <a:r>
              <a:rPr lang="it-IT" sz="1200" b="1" i="1" dirty="0" smtClean="0">
                <a:solidFill>
                  <a:schemeClr val="bg1"/>
                </a:solidFill>
              </a:rPr>
              <a:t>END OF THE DAY</a:t>
            </a:r>
            <a:endParaRPr lang="it-IT" sz="1200" dirty="0" smtClean="0">
              <a:solidFill>
                <a:schemeClr val="bg1"/>
              </a:solidFill>
            </a:endParaRPr>
          </a:p>
        </p:txBody>
      </p:sp>
      <p:cxnSp>
        <p:nvCxnSpPr>
          <p:cNvPr id="18" name="Connettore 1 17"/>
          <p:cNvCxnSpPr/>
          <p:nvPr/>
        </p:nvCxnSpPr>
        <p:spPr>
          <a:xfrm>
            <a:off x="5097016" y="1066800"/>
            <a:ext cx="4536504" cy="0"/>
          </a:xfrm>
          <a:prstGeom prst="line">
            <a:avLst/>
          </a:prstGeom>
          <a:ln w="635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17" name="Connettore 1 16"/>
          <p:cNvCxnSpPr/>
          <p:nvPr/>
        </p:nvCxnSpPr>
        <p:spPr>
          <a:xfrm>
            <a:off x="5097016" y="2057400"/>
            <a:ext cx="4536504" cy="0"/>
          </a:xfrm>
          <a:prstGeom prst="line">
            <a:avLst/>
          </a:prstGeom>
          <a:ln w="635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19" name="Connettore 1 18"/>
          <p:cNvCxnSpPr/>
          <p:nvPr/>
        </p:nvCxnSpPr>
        <p:spPr>
          <a:xfrm>
            <a:off x="5097016" y="2514600"/>
            <a:ext cx="4536504" cy="0"/>
          </a:xfrm>
          <a:prstGeom prst="line">
            <a:avLst/>
          </a:prstGeom>
          <a:ln w="635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20" name="Connettore 1 19"/>
          <p:cNvCxnSpPr/>
          <p:nvPr/>
        </p:nvCxnSpPr>
        <p:spPr>
          <a:xfrm>
            <a:off x="5181600" y="3581400"/>
            <a:ext cx="4536504" cy="0"/>
          </a:xfrm>
          <a:prstGeom prst="line">
            <a:avLst/>
          </a:prstGeom>
          <a:ln w="635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21" name="Connettore 1 20"/>
          <p:cNvCxnSpPr/>
          <p:nvPr/>
        </p:nvCxnSpPr>
        <p:spPr>
          <a:xfrm>
            <a:off x="5097016" y="3048000"/>
            <a:ext cx="4536504" cy="0"/>
          </a:xfrm>
          <a:prstGeom prst="line">
            <a:avLst/>
          </a:prstGeom>
          <a:ln w="635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22" name="Connettore 1 21"/>
          <p:cNvCxnSpPr/>
          <p:nvPr/>
        </p:nvCxnSpPr>
        <p:spPr>
          <a:xfrm>
            <a:off x="5097016" y="5486400"/>
            <a:ext cx="4536504" cy="0"/>
          </a:xfrm>
          <a:prstGeom prst="line">
            <a:avLst/>
          </a:prstGeom>
          <a:ln w="635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23" name="Connettore 1 22"/>
          <p:cNvCxnSpPr/>
          <p:nvPr/>
        </p:nvCxnSpPr>
        <p:spPr>
          <a:xfrm>
            <a:off x="5105400" y="4572000"/>
            <a:ext cx="4536504" cy="0"/>
          </a:xfrm>
          <a:prstGeom prst="line">
            <a:avLst/>
          </a:prstGeom>
          <a:ln w="6350">
            <a:solidFill>
              <a:schemeClr val="bg1"/>
            </a:solidFill>
            <a:prstDash val="solid"/>
          </a:ln>
        </p:spPr>
        <p:style>
          <a:lnRef idx="1">
            <a:schemeClr val="accent1"/>
          </a:lnRef>
          <a:fillRef idx="0">
            <a:schemeClr val="accent1"/>
          </a:fillRef>
          <a:effectRef idx="0">
            <a:schemeClr val="accent1"/>
          </a:effectRef>
          <a:fontRef idx="minor">
            <a:schemeClr val="tx1"/>
          </a:fontRef>
        </p:style>
      </p:cxnSp>
      <p:cxnSp>
        <p:nvCxnSpPr>
          <p:cNvPr id="24" name="Connettore 1 23"/>
          <p:cNvCxnSpPr/>
          <p:nvPr/>
        </p:nvCxnSpPr>
        <p:spPr>
          <a:xfrm>
            <a:off x="5095876" y="6172200"/>
            <a:ext cx="4536504" cy="0"/>
          </a:xfrm>
          <a:prstGeom prst="line">
            <a:avLst/>
          </a:prstGeom>
          <a:ln w="6350">
            <a:solidFill>
              <a:schemeClr val="bg1"/>
            </a:solidFill>
            <a:prstDash val="solid"/>
          </a:ln>
        </p:spPr>
        <p:style>
          <a:lnRef idx="1">
            <a:schemeClr val="accent1"/>
          </a:lnRef>
          <a:fillRef idx="0">
            <a:schemeClr val="accent1"/>
          </a:fillRef>
          <a:effectRef idx="0">
            <a:schemeClr val="accent1"/>
          </a:effectRef>
          <a:fontRef idx="minor">
            <a:schemeClr val="tx1"/>
          </a:fontRef>
        </p:style>
      </p:cxnSp>
      <p:pic>
        <p:nvPicPr>
          <p:cNvPr id="2" name="Picture 2" descr="C:\Users\Ylenia\Desktop\untitled.png"/>
          <p:cNvPicPr>
            <a:picLocks noChangeAspect="1" noChangeArrowheads="1"/>
          </p:cNvPicPr>
          <p:nvPr/>
        </p:nvPicPr>
        <p:blipFill>
          <a:blip r:embed="rId6" cstate="print"/>
          <a:srcRect/>
          <a:stretch>
            <a:fillRect/>
          </a:stretch>
        </p:blipFill>
        <p:spPr bwMode="auto">
          <a:xfrm>
            <a:off x="2209800" y="6324600"/>
            <a:ext cx="993118" cy="533400"/>
          </a:xfrm>
          <a:prstGeom prst="rect">
            <a:avLst/>
          </a:prstGeom>
          <a:noFill/>
        </p:spPr>
      </p:pic>
      <p:pic>
        <p:nvPicPr>
          <p:cNvPr id="26" name="Picture 2" descr="http://defrus.sggw.pl/images/defrus-logo.png">
            <a:hlinkClick r:id="rId7" tooltip="defrus"/>
          </p:cNvPr>
          <p:cNvPicPr>
            <a:picLocks noChangeAspect="1" noChangeArrowheads="1"/>
          </p:cNvPicPr>
          <p:nvPr/>
        </p:nvPicPr>
        <p:blipFill>
          <a:blip r:embed="rId8" cstate="print"/>
          <a:srcRect/>
          <a:stretch>
            <a:fillRect/>
          </a:stretch>
        </p:blipFill>
        <p:spPr bwMode="auto">
          <a:xfrm>
            <a:off x="76200" y="6400800"/>
            <a:ext cx="1676400" cy="427482"/>
          </a:xfrm>
          <a:prstGeom prst="rect">
            <a:avLst/>
          </a:prstGeom>
          <a:noFill/>
        </p:spPr>
      </p:pic>
      <p:pic>
        <p:nvPicPr>
          <p:cNvPr id="27" name="Picture 5" descr="C:\Users\Urszula\Desktop\tempus2.jpg"/>
          <p:cNvPicPr>
            <a:picLocks noChangeAspect="1" noChangeArrowheads="1"/>
          </p:cNvPicPr>
          <p:nvPr/>
        </p:nvPicPr>
        <p:blipFill>
          <a:blip r:embed="rId9" cstate="print"/>
          <a:srcRect/>
          <a:stretch>
            <a:fillRect/>
          </a:stretch>
        </p:blipFill>
        <p:spPr bwMode="auto">
          <a:xfrm>
            <a:off x="3872880" y="6237313"/>
            <a:ext cx="864096" cy="62068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674</TotalTime>
  <Words>323</Words>
  <Application>Microsoft Office PowerPoint</Application>
  <PresentationFormat>A4 Paper (210x297 mm)</PresentationFormat>
  <Paragraphs>21</Paragraphs>
  <Slides>1</Slides>
  <Notes>0</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Tema di Office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Giulia</dc:creator>
  <cp:lastModifiedBy>marco</cp:lastModifiedBy>
  <cp:revision>83</cp:revision>
  <dcterms:created xsi:type="dcterms:W3CDTF">2014-05-15T14:47:42Z</dcterms:created>
  <dcterms:modified xsi:type="dcterms:W3CDTF">2014-05-15T14:48:37Z</dcterms:modified>
</cp:coreProperties>
</file>